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sldIdLst>
    <p:sldId id="256" r:id="rId2"/>
    <p:sldId id="327" r:id="rId3"/>
    <p:sldId id="328" r:id="rId4"/>
    <p:sldId id="632" r:id="rId5"/>
    <p:sldId id="631" r:id="rId6"/>
    <p:sldId id="633" r:id="rId7"/>
    <p:sldId id="597" r:id="rId8"/>
    <p:sldId id="634" r:id="rId9"/>
    <p:sldId id="635" r:id="rId10"/>
    <p:sldId id="600" r:id="rId11"/>
    <p:sldId id="636" r:id="rId12"/>
    <p:sldId id="602" r:id="rId13"/>
    <p:sldId id="603" r:id="rId14"/>
    <p:sldId id="604" r:id="rId15"/>
    <p:sldId id="605" r:id="rId16"/>
    <p:sldId id="606" r:id="rId17"/>
    <p:sldId id="607" r:id="rId18"/>
    <p:sldId id="608" r:id="rId19"/>
    <p:sldId id="609" r:id="rId20"/>
    <p:sldId id="610" r:id="rId21"/>
    <p:sldId id="611" r:id="rId22"/>
    <p:sldId id="612" r:id="rId23"/>
    <p:sldId id="613" r:id="rId24"/>
    <p:sldId id="614" r:id="rId25"/>
    <p:sldId id="615" r:id="rId26"/>
    <p:sldId id="616" r:id="rId27"/>
    <p:sldId id="617" r:id="rId28"/>
    <p:sldId id="672" r:id="rId29"/>
    <p:sldId id="673" r:id="rId30"/>
    <p:sldId id="558" r:id="rId31"/>
    <p:sldId id="559" r:id="rId32"/>
    <p:sldId id="560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22" autoAdjust="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107E7B64-7F3B-445E-A926-0085F2960880}"/>
    <pc:docChg chg="addSld delSld modSld">
      <pc:chgData name="Wittman, Barry" userId="bff186cd-6ce8-41ba-8e8c-e85cdef216de" providerId="ADAL" clId="{107E7B64-7F3B-445E-A926-0085F2960880}" dt="2025-09-12T17:50:57.295" v="32" actId="20577"/>
      <pc:docMkLst>
        <pc:docMk/>
      </pc:docMkLst>
      <pc:sldChg chg="modSp">
        <pc:chgData name="Wittman, Barry" userId="bff186cd-6ce8-41ba-8e8c-e85cdef216de" providerId="ADAL" clId="{107E7B64-7F3B-445E-A926-0085F2960880}" dt="2025-09-12T17:50:57.295" v="32" actId="20577"/>
        <pc:sldMkLst>
          <pc:docMk/>
          <pc:sldMk cId="2673894022" sldId="559"/>
        </pc:sldMkLst>
        <pc:spChg chg="mod">
          <ac:chgData name="Wittman, Barry" userId="bff186cd-6ce8-41ba-8e8c-e85cdef216de" providerId="ADAL" clId="{107E7B64-7F3B-445E-A926-0085F2960880}" dt="2025-09-12T17:50:57.295" v="32" actId="20577"/>
          <ac:spMkLst>
            <pc:docMk/>
            <pc:sldMk cId="2673894022" sldId="559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107E7B64-7F3B-445E-A926-0085F2960880}" dt="2025-09-12T17:49:23.015" v="1" actId="2696"/>
        <pc:sldMkLst>
          <pc:docMk/>
          <pc:sldMk cId="2173878436" sldId="596"/>
        </pc:sldMkLst>
      </pc:sldChg>
      <pc:sldChg chg="add">
        <pc:chgData name="Wittman, Barry" userId="bff186cd-6ce8-41ba-8e8c-e85cdef216de" providerId="ADAL" clId="{107E7B64-7F3B-445E-A926-0085F2960880}" dt="2025-09-12T17:49:16.887" v="0"/>
        <pc:sldMkLst>
          <pc:docMk/>
          <pc:sldMk cId="3722603089" sldId="597"/>
        </pc:sldMkLst>
      </pc:sldChg>
      <pc:sldChg chg="del">
        <pc:chgData name="Wittman, Barry" userId="bff186cd-6ce8-41ba-8e8c-e85cdef216de" providerId="ADAL" clId="{107E7B64-7F3B-445E-A926-0085F2960880}" dt="2025-09-12T17:49:23.675" v="2" actId="2696"/>
        <pc:sldMkLst>
          <pc:docMk/>
          <pc:sldMk cId="617964575" sldId="598"/>
        </pc:sldMkLst>
      </pc:sldChg>
      <pc:sldChg chg="del">
        <pc:chgData name="Wittman, Barry" userId="bff186cd-6ce8-41ba-8e8c-e85cdef216de" providerId="ADAL" clId="{107E7B64-7F3B-445E-A926-0085F2960880}" dt="2025-09-12T17:49:24.279" v="3" actId="2696"/>
        <pc:sldMkLst>
          <pc:docMk/>
          <pc:sldMk cId="732330769" sldId="599"/>
        </pc:sldMkLst>
      </pc:sldChg>
      <pc:sldChg chg="add">
        <pc:chgData name="Wittman, Barry" userId="bff186cd-6ce8-41ba-8e8c-e85cdef216de" providerId="ADAL" clId="{107E7B64-7F3B-445E-A926-0085F2960880}" dt="2025-09-12T17:49:16.887" v="0"/>
        <pc:sldMkLst>
          <pc:docMk/>
          <pc:sldMk cId="2059080369" sldId="600"/>
        </pc:sldMkLst>
      </pc:sldChg>
      <pc:sldChg chg="del">
        <pc:chgData name="Wittman, Barry" userId="bff186cd-6ce8-41ba-8e8c-e85cdef216de" providerId="ADAL" clId="{107E7B64-7F3B-445E-A926-0085F2960880}" dt="2025-09-12T17:49:25.167" v="4" actId="2696"/>
        <pc:sldMkLst>
          <pc:docMk/>
          <pc:sldMk cId="37592379" sldId="601"/>
        </pc:sldMkLst>
      </pc:sldChg>
      <pc:sldChg chg="modSp">
        <pc:chgData name="Wittman, Barry" userId="bff186cd-6ce8-41ba-8e8c-e85cdef216de" providerId="ADAL" clId="{107E7B64-7F3B-445E-A926-0085F2960880}" dt="2025-09-12T17:49:36.901" v="20" actId="20577"/>
        <pc:sldMkLst>
          <pc:docMk/>
          <pc:sldMk cId="226445196" sldId="631"/>
        </pc:sldMkLst>
        <pc:spChg chg="mod">
          <ac:chgData name="Wittman, Barry" userId="bff186cd-6ce8-41ba-8e8c-e85cdef216de" providerId="ADAL" clId="{107E7B64-7F3B-445E-A926-0085F2960880}" dt="2025-09-12T17:49:36.901" v="20" actId="20577"/>
          <ac:spMkLst>
            <pc:docMk/>
            <pc:sldMk cId="226445196" sldId="631"/>
            <ac:spMk id="2" creationId="{16BE6EB4-9886-465C-8C2A-6713EB5B654F}"/>
          </ac:spMkLst>
        </pc:spChg>
      </pc:sldChg>
      <pc:sldChg chg="add">
        <pc:chgData name="Wittman, Barry" userId="bff186cd-6ce8-41ba-8e8c-e85cdef216de" providerId="ADAL" clId="{107E7B64-7F3B-445E-A926-0085F2960880}" dt="2025-09-12T17:49:16.887" v="0"/>
        <pc:sldMkLst>
          <pc:docMk/>
          <pc:sldMk cId="837975175" sldId="633"/>
        </pc:sldMkLst>
      </pc:sldChg>
      <pc:sldChg chg="add">
        <pc:chgData name="Wittman, Barry" userId="bff186cd-6ce8-41ba-8e8c-e85cdef216de" providerId="ADAL" clId="{107E7B64-7F3B-445E-A926-0085F2960880}" dt="2025-09-12T17:49:16.887" v="0"/>
        <pc:sldMkLst>
          <pc:docMk/>
          <pc:sldMk cId="504322359" sldId="634"/>
        </pc:sldMkLst>
      </pc:sldChg>
      <pc:sldChg chg="add">
        <pc:chgData name="Wittman, Barry" userId="bff186cd-6ce8-41ba-8e8c-e85cdef216de" providerId="ADAL" clId="{107E7B64-7F3B-445E-A926-0085F2960880}" dt="2025-09-12T17:49:16.887" v="0"/>
        <pc:sldMkLst>
          <pc:docMk/>
          <pc:sldMk cId="3022997586" sldId="635"/>
        </pc:sldMkLst>
      </pc:sldChg>
      <pc:sldChg chg="add">
        <pc:chgData name="Wittman, Barry" userId="bff186cd-6ce8-41ba-8e8c-e85cdef216de" providerId="ADAL" clId="{107E7B64-7F3B-445E-A926-0085F2960880}" dt="2025-09-12T17:49:16.887" v="0"/>
        <pc:sldMkLst>
          <pc:docMk/>
          <pc:sldMk cId="1660109424" sldId="63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9/15/2025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5 -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Possible attacks using single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only a single key (instead of interchange and session keys) were used, participants are more vulnerable to:</a:t>
            </a:r>
          </a:p>
          <a:p>
            <a:pPr lvl="1"/>
            <a:r>
              <a:rPr lang="en-US" dirty="0"/>
              <a:t>Known plaintext attacks (and potentially chosen plaintext attacks)</a:t>
            </a:r>
          </a:p>
          <a:p>
            <a:pPr lvl="1"/>
            <a:r>
              <a:rPr lang="en-US" dirty="0"/>
              <a:t>Attacks requiring many copies of encrypted material for comparison</a:t>
            </a:r>
          </a:p>
          <a:p>
            <a:pPr lvl="1"/>
            <a:r>
              <a:rPr lang="en-US" b="1" dirty="0"/>
              <a:t>Replay attacks </a:t>
            </a:r>
            <a:r>
              <a:rPr lang="en-US" dirty="0"/>
              <a:t>in which old encrypted data is sent again from a malicious party</a:t>
            </a:r>
          </a:p>
          <a:p>
            <a:pPr lvl="1"/>
            <a:r>
              <a:rPr lang="en-US" b="1" dirty="0"/>
              <a:t>Forward search attacks </a:t>
            </a:r>
            <a:r>
              <a:rPr lang="en-US" dirty="0"/>
              <a:t>in which a user computes many likely messages using a public key and thereby learns the contents of such a message when it is sent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080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exchange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be secure, a key exchange whose goal is to allow secret communication from Alice to Bob must meet this criteria: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and Bob cannot transmit their key unencrypted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and Bob may decide to trust a third party (Cathy or Trent)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Cryptosystems and protocols must be public, only the keys are secret</a:t>
            </a:r>
          </a:p>
        </p:txBody>
      </p:sp>
    </p:spTree>
    <p:extLst>
      <p:ext uri="{BB962C8B-B14F-4D97-AF65-F5344CB8AC3E}">
        <p14:creationId xmlns:p14="http://schemas.microsoft.com/office/powerpoint/2010/main" val="1660109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Classical exchange: Attempt 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Bob and Alice have no prior arrangements, classical cryptosystems require a trusted third party Trent</a:t>
            </a:r>
          </a:p>
          <a:p>
            <a:r>
              <a:rPr lang="en-US" dirty="0"/>
              <a:t>Trent and Alice share a secret key </a:t>
            </a:r>
            <a:r>
              <a:rPr lang="en-US" b="1" i="1" dirty="0" err="1"/>
              <a:t>k</a:t>
            </a:r>
            <a:r>
              <a:rPr lang="en-US" b="1" i="1" baseline="-25000" dirty="0" err="1"/>
              <a:t>Alice</a:t>
            </a:r>
            <a:r>
              <a:rPr lang="en-US" dirty="0"/>
              <a:t> and Trent and Bob share a secret key </a:t>
            </a:r>
            <a:r>
              <a:rPr lang="en-US" b="1" i="1" dirty="0" err="1"/>
              <a:t>k</a:t>
            </a:r>
            <a:r>
              <a:rPr lang="en-US" b="1" i="1" baseline="-25000" dirty="0" err="1"/>
              <a:t>Bob</a:t>
            </a:r>
            <a:endParaRPr lang="en-US" b="1" i="1" baseline="-25000" dirty="0"/>
          </a:p>
          <a:p>
            <a:r>
              <a:rPr lang="en-US" dirty="0"/>
              <a:t>Here is the protocol: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</a:t>
            </a:r>
            <a:r>
              <a:rPr lang="en-US" dirty="0">
                <a:sym typeface="Symbol"/>
              </a:rPr>
              <a:t> Trent: {request session key to Bob}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Alice</a:t>
            </a:r>
            <a:endParaRPr lang="en-US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Trent  Alice: {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Alice</a:t>
            </a:r>
            <a:r>
              <a:rPr lang="en-US" dirty="0">
                <a:sym typeface="Symbol"/>
              </a:rPr>
              <a:t> || {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</a:t>
            </a:r>
            <a:r>
              <a:rPr lang="en-US" dirty="0">
                <a:sym typeface="Symbol"/>
              </a:rPr>
              <a:t> Bob: {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b="1" i="1" baseline="-25000" dirty="0"/>
          </a:p>
        </p:txBody>
      </p:sp>
    </p:spTree>
    <p:extLst>
      <p:ext uri="{BB962C8B-B14F-4D97-AF65-F5344CB8AC3E}">
        <p14:creationId xmlns:p14="http://schemas.microsoft.com/office/powerpoint/2010/main" val="2428368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the problem?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Unfortunately, this protocol is vulnerable to a replay attack</a:t>
            </a:r>
          </a:p>
          <a:p>
            <a:r>
              <a:rPr lang="en-US" dirty="0"/>
              <a:t>(Evil user) Eve records </a:t>
            </a:r>
            <a:r>
              <a:rPr lang="en-US" dirty="0">
                <a:sym typeface="Symbol"/>
              </a:rPr>
              <a:t>{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Bob</a:t>
            </a:r>
            <a:r>
              <a:rPr lang="en-US" dirty="0">
                <a:sym typeface="Symbol"/>
              </a:rPr>
              <a:t> sent in step 3 and also some message enciphered with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(such as "Deposit $500 in Dan's bank account")</a:t>
            </a:r>
          </a:p>
          <a:p>
            <a:r>
              <a:rPr lang="en-US" dirty="0">
                <a:sym typeface="Symbol"/>
              </a:rPr>
              <a:t>Eve can send the session key to Bob and then send the replayed message</a:t>
            </a:r>
          </a:p>
          <a:p>
            <a:r>
              <a:rPr lang="en-US" dirty="0">
                <a:sym typeface="Symbol"/>
              </a:rPr>
              <a:t>Maybe Eve is in cahoots with Dan to get him paid twice</a:t>
            </a:r>
          </a:p>
          <a:p>
            <a:r>
              <a:rPr lang="en-US" dirty="0">
                <a:sym typeface="Symbol"/>
              </a:rPr>
              <a:t>Eve may or may not know the contents of the message she is sending</a:t>
            </a:r>
          </a:p>
          <a:p>
            <a:r>
              <a:rPr lang="en-US" dirty="0">
                <a:sym typeface="Symbol"/>
              </a:rPr>
              <a:t>The real problem is no </a:t>
            </a:r>
            <a:r>
              <a:rPr lang="en-US" b="1" dirty="0">
                <a:sym typeface="Symbol"/>
              </a:rPr>
              <a:t>authentication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1608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Needham-Schroeder: Attempt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modify the protocol to add random numbers (called </a:t>
            </a:r>
            <a:r>
              <a:rPr lang="en-US" b="1" dirty="0" err="1"/>
              <a:t>nonces</a:t>
            </a:r>
            <a:r>
              <a:rPr lang="en-US" dirty="0"/>
              <a:t>) and user names for authentication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</a:t>
            </a:r>
            <a:r>
              <a:rPr lang="en-US" dirty="0">
                <a:sym typeface="Symbol"/>
              </a:rPr>
              <a:t> Trent: { Alice || Bob ||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Alice</a:t>
            </a:r>
            <a:endParaRPr lang="en-US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Trent  Alice: { Alice || Bob ||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||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|| {Alice ||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b="1" i="1" baseline="-25000" dirty="0">
                <a:sym typeface="Symbol"/>
              </a:rPr>
              <a:t> </a:t>
            </a:r>
            <a:r>
              <a:rPr lang="en-US" dirty="0">
                <a:sym typeface="Symbol"/>
              </a:rPr>
              <a:t>}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Bob</a:t>
            </a:r>
            <a:r>
              <a:rPr lang="en-US" b="1" i="1" baseline="-25000" dirty="0">
                <a:sym typeface="Symbol"/>
              </a:rPr>
              <a:t> </a:t>
            </a:r>
            <a:r>
              <a:rPr lang="en-US" dirty="0">
                <a:sym typeface="Symbol"/>
              </a:rPr>
              <a:t>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Alice</a:t>
            </a:r>
            <a:endParaRPr lang="en-US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</a:t>
            </a:r>
            <a:r>
              <a:rPr lang="en-US" dirty="0">
                <a:sym typeface="Symbol"/>
              </a:rPr>
              <a:t> Bob: { Alice ||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Bob  Alice: {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}</a:t>
            </a:r>
            <a:r>
              <a:rPr lang="en-US" b="1" i="1" dirty="0">
                <a:sym typeface="Symbol"/>
              </a:rPr>
              <a:t>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Alice  Bob: {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– 1 }</a:t>
            </a:r>
            <a:r>
              <a:rPr lang="en-US" b="1" i="1" dirty="0">
                <a:sym typeface="Symbol"/>
              </a:rPr>
              <a:t>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4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Problems with Needham-Schroeder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Needham-Schroeder assumes that all keys are secure</a:t>
            </a:r>
          </a:p>
          <a:p>
            <a:r>
              <a:rPr lang="en-US" dirty="0"/>
              <a:t>Session keys may be less secure since they are generated with some kind of (possibly predictable) pseudorandom generator</a:t>
            </a:r>
          </a:p>
          <a:p>
            <a:r>
              <a:rPr lang="en-US" dirty="0"/>
              <a:t>If Eve can recover a session key (maybe after a great deal of computational work), she can trick Bob into thinking she's Alice as follows: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Eve </a:t>
            </a:r>
            <a:r>
              <a:rPr lang="en-US" dirty="0">
                <a:sym typeface="Symbol"/>
              </a:rPr>
              <a:t> Bob: { Alice ||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Bob  Alice: {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3</a:t>
            </a:r>
            <a:r>
              <a:rPr lang="en-US" dirty="0">
                <a:sym typeface="Symbol"/>
              </a:rPr>
              <a:t> }</a:t>
            </a:r>
            <a:r>
              <a:rPr lang="en-US" b="1" i="1" dirty="0">
                <a:sym typeface="Symbol"/>
              </a:rPr>
              <a:t>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[intercepted by Eve]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Eve  Bob: {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3</a:t>
            </a:r>
            <a:r>
              <a:rPr lang="en-US" dirty="0">
                <a:sym typeface="Symbol"/>
              </a:rPr>
              <a:t> – 1 }</a:t>
            </a:r>
            <a:r>
              <a:rPr lang="en-US" b="1" i="1" dirty="0">
                <a:sym typeface="Symbol"/>
              </a:rPr>
              <a:t>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0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Denning and Sacco: Attempt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Denning and Sacco use timestamps (</a:t>
            </a:r>
            <a:r>
              <a:rPr lang="en-US" sz="2800" b="1" i="1" dirty="0"/>
              <a:t>T</a:t>
            </a:r>
            <a:r>
              <a:rPr lang="en-US" sz="2800" dirty="0"/>
              <a:t>) to let Bob detect the replay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Alice </a:t>
            </a:r>
            <a:r>
              <a:rPr lang="en-US" sz="2400" dirty="0">
                <a:sym typeface="Symbol"/>
              </a:rPr>
              <a:t> Trent: { Alice || Bob || </a:t>
            </a:r>
            <a:r>
              <a:rPr lang="en-US" sz="2400" b="1" i="1" dirty="0">
                <a:sym typeface="Symbol"/>
              </a:rPr>
              <a:t>rand</a:t>
            </a:r>
            <a:r>
              <a:rPr lang="en-US" sz="2400" baseline="-25000" dirty="0">
                <a:sym typeface="Symbol"/>
              </a:rPr>
              <a:t>1</a:t>
            </a:r>
            <a:r>
              <a:rPr lang="en-US" sz="2400" dirty="0">
                <a:sym typeface="Symbol"/>
              </a:rPr>
              <a:t> } </a:t>
            </a:r>
            <a:r>
              <a:rPr lang="en-US" sz="2400" b="1" i="1" dirty="0" err="1">
                <a:sym typeface="Symbol"/>
              </a:rPr>
              <a:t>k</a:t>
            </a:r>
            <a:r>
              <a:rPr lang="en-US" sz="2400" b="1" i="1" baseline="-25000" dirty="0" err="1">
                <a:sym typeface="Symbol"/>
              </a:rPr>
              <a:t>Alice</a:t>
            </a:r>
            <a:endParaRPr lang="en-US" sz="24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sym typeface="Symbol"/>
              </a:rPr>
              <a:t>Trent  Alice: { Alice || Bob || </a:t>
            </a:r>
            <a:r>
              <a:rPr lang="en-US" sz="2400" b="1" i="1" dirty="0">
                <a:sym typeface="Symbol"/>
              </a:rPr>
              <a:t>rand</a:t>
            </a:r>
            <a:r>
              <a:rPr lang="en-US" sz="2400" baseline="-25000" dirty="0">
                <a:sym typeface="Symbol"/>
              </a:rPr>
              <a:t>1</a:t>
            </a:r>
            <a:r>
              <a:rPr lang="en-US" sz="2400" dirty="0">
                <a:sym typeface="Symbol"/>
              </a:rPr>
              <a:t> || </a:t>
            </a:r>
            <a:r>
              <a:rPr lang="en-US" sz="2400" b="1" i="1" dirty="0" err="1">
                <a:sym typeface="Symbol"/>
              </a:rPr>
              <a:t>k</a:t>
            </a:r>
            <a:r>
              <a:rPr lang="en-US" sz="2400" b="1" i="1" baseline="-25000" dirty="0" err="1">
                <a:sym typeface="Symbol"/>
              </a:rPr>
              <a:t>session</a:t>
            </a:r>
            <a:r>
              <a:rPr lang="en-US" sz="2400" dirty="0">
                <a:sym typeface="Symbol"/>
              </a:rPr>
              <a:t> || {Alice || </a:t>
            </a:r>
            <a:r>
              <a:rPr lang="en-US" sz="2400" b="1" i="1" dirty="0">
                <a:sym typeface="Symbol"/>
              </a:rPr>
              <a:t>T</a:t>
            </a:r>
            <a:r>
              <a:rPr lang="en-US" sz="2400" dirty="0">
                <a:sym typeface="Symbol"/>
              </a:rPr>
              <a:t> || </a:t>
            </a:r>
            <a:r>
              <a:rPr lang="en-US" sz="2400" b="1" i="1" dirty="0" err="1">
                <a:sym typeface="Symbol"/>
              </a:rPr>
              <a:t>k</a:t>
            </a:r>
            <a:r>
              <a:rPr lang="en-US" sz="2400" b="1" i="1" baseline="-25000" dirty="0" err="1">
                <a:sym typeface="Symbol"/>
              </a:rPr>
              <a:t>session</a:t>
            </a:r>
            <a:r>
              <a:rPr lang="en-US" sz="2400" b="1" i="1" baseline="-25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}</a:t>
            </a:r>
            <a:r>
              <a:rPr lang="en-US" sz="2400" b="1" i="1" dirty="0" err="1">
                <a:sym typeface="Symbol"/>
              </a:rPr>
              <a:t>k</a:t>
            </a:r>
            <a:r>
              <a:rPr lang="en-US" sz="2400" b="1" i="1" baseline="-25000" dirty="0" err="1">
                <a:sym typeface="Symbol"/>
              </a:rPr>
              <a:t>Bob</a:t>
            </a:r>
            <a:r>
              <a:rPr lang="en-US" sz="2400" b="1" i="1" baseline="-25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} </a:t>
            </a:r>
            <a:r>
              <a:rPr lang="en-US" sz="2400" b="1" i="1" dirty="0" err="1">
                <a:sym typeface="Symbol"/>
              </a:rPr>
              <a:t>k</a:t>
            </a:r>
            <a:r>
              <a:rPr lang="en-US" sz="2400" b="1" i="1" baseline="-25000" dirty="0" err="1">
                <a:sym typeface="Symbol"/>
              </a:rPr>
              <a:t>Alice</a:t>
            </a:r>
            <a:endParaRPr lang="en-US" sz="2400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Alice </a:t>
            </a:r>
            <a:r>
              <a:rPr lang="en-US" sz="2400" dirty="0">
                <a:sym typeface="Symbol"/>
              </a:rPr>
              <a:t> Bob: { Alice || </a:t>
            </a:r>
            <a:r>
              <a:rPr lang="en-US" sz="2400" b="1" i="1" dirty="0">
                <a:sym typeface="Symbol"/>
              </a:rPr>
              <a:t>T</a:t>
            </a:r>
            <a:r>
              <a:rPr lang="en-US" sz="2400" dirty="0">
                <a:sym typeface="Symbol"/>
              </a:rPr>
              <a:t> || </a:t>
            </a:r>
            <a:r>
              <a:rPr lang="en-US" sz="2400" b="1" i="1" dirty="0" err="1">
                <a:sym typeface="Symbol"/>
              </a:rPr>
              <a:t>k</a:t>
            </a:r>
            <a:r>
              <a:rPr lang="en-US" sz="2400" b="1" i="1" baseline="-25000" dirty="0" err="1">
                <a:sym typeface="Symbol"/>
              </a:rPr>
              <a:t>session</a:t>
            </a:r>
            <a:r>
              <a:rPr lang="en-US" sz="2400" dirty="0">
                <a:sym typeface="Symbol"/>
              </a:rPr>
              <a:t> }</a:t>
            </a:r>
            <a:r>
              <a:rPr lang="en-US" sz="2400" b="1" i="1" dirty="0" err="1">
                <a:sym typeface="Symbol"/>
              </a:rPr>
              <a:t>k</a:t>
            </a:r>
            <a:r>
              <a:rPr lang="en-US" sz="2400" b="1" i="1" baseline="-25000" dirty="0" err="1">
                <a:sym typeface="Symbol"/>
              </a:rPr>
              <a:t>Bob</a:t>
            </a:r>
            <a:endParaRPr lang="en-US" sz="2400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sym typeface="Symbol"/>
              </a:rPr>
              <a:t>Bob  Alice: { </a:t>
            </a:r>
            <a:r>
              <a:rPr lang="en-US" sz="2400" b="1" i="1" dirty="0">
                <a:sym typeface="Symbol"/>
              </a:rPr>
              <a:t>rand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}</a:t>
            </a:r>
            <a:r>
              <a:rPr lang="en-US" sz="2400" b="1" i="1" dirty="0">
                <a:sym typeface="Symbol"/>
              </a:rPr>
              <a:t> </a:t>
            </a:r>
            <a:r>
              <a:rPr lang="en-US" sz="2400" b="1" i="1" dirty="0" err="1">
                <a:sym typeface="Symbol"/>
              </a:rPr>
              <a:t>k</a:t>
            </a:r>
            <a:r>
              <a:rPr lang="en-US" sz="2400" b="1" i="1" baseline="-25000" dirty="0" err="1">
                <a:sym typeface="Symbol"/>
              </a:rPr>
              <a:t>session</a:t>
            </a:r>
            <a:r>
              <a:rPr lang="en-US" sz="2400" dirty="0">
                <a:sym typeface="Symbol"/>
              </a:rPr>
              <a:t>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>
                <a:sym typeface="Symbol"/>
              </a:rPr>
              <a:t>Alice  Bob: { </a:t>
            </a:r>
            <a:r>
              <a:rPr lang="en-US" sz="2400" b="1" i="1" dirty="0">
                <a:sym typeface="Symbol"/>
              </a:rPr>
              <a:t>rand</a:t>
            </a:r>
            <a:r>
              <a:rPr lang="en-US" sz="2400" baseline="-25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– 1 }</a:t>
            </a:r>
            <a:r>
              <a:rPr lang="en-US" sz="2400" b="1" i="1" dirty="0">
                <a:sym typeface="Symbol"/>
              </a:rPr>
              <a:t> </a:t>
            </a:r>
            <a:r>
              <a:rPr lang="en-US" sz="2400" b="1" i="1" dirty="0" err="1">
                <a:sym typeface="Symbol"/>
              </a:rPr>
              <a:t>k</a:t>
            </a:r>
            <a:r>
              <a:rPr lang="en-US" sz="2400" b="1" i="1" baseline="-25000" dirty="0" err="1">
                <a:sym typeface="Symbol"/>
              </a:rPr>
              <a:t>session</a:t>
            </a:r>
            <a:endParaRPr lang="en-US" sz="2400" b="1" i="1" baseline="-25000" dirty="0">
              <a:sym typeface="Symbol"/>
            </a:endParaRPr>
          </a:p>
          <a:p>
            <a:pPr marL="678942" indent="-514350"/>
            <a:r>
              <a:rPr lang="en-US" sz="2800" dirty="0">
                <a:sym typeface="Symbol"/>
              </a:rPr>
              <a:t>Unfortunately, this system requires synchronized clocks and a useful definition of when timestamp </a:t>
            </a:r>
            <a:r>
              <a:rPr lang="en-US" sz="2800" b="1" i="1" dirty="0">
                <a:sym typeface="Symbol"/>
              </a:rPr>
              <a:t>T</a:t>
            </a:r>
            <a:r>
              <a:rPr lang="en-US" sz="2800" dirty="0">
                <a:sym typeface="Symbol"/>
              </a:rPr>
              <a:t> is "too old"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170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Otway-Rees: Attempt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Otway-Rees protocol fixes these problem by using a unique integer </a:t>
            </a:r>
            <a:r>
              <a:rPr lang="en-US" b="1" i="1" dirty="0"/>
              <a:t>num</a:t>
            </a:r>
            <a:r>
              <a:rPr lang="en-US" dirty="0"/>
              <a:t> to label each session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</a:t>
            </a:r>
            <a:r>
              <a:rPr lang="en-US" dirty="0">
                <a:sym typeface="Symbol"/>
              </a:rPr>
              <a:t> Bob: </a:t>
            </a:r>
            <a:r>
              <a:rPr lang="en-US" b="1" i="1" dirty="0">
                <a:sym typeface="Symbol"/>
              </a:rPr>
              <a:t>num</a:t>
            </a:r>
            <a:r>
              <a:rPr lang="en-US" dirty="0">
                <a:sym typeface="Symbol"/>
              </a:rPr>
              <a:t> || Alice || Bob || {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|| </a:t>
            </a:r>
            <a:r>
              <a:rPr lang="en-US" b="1" i="1" dirty="0">
                <a:sym typeface="Symbol"/>
              </a:rPr>
              <a:t>num</a:t>
            </a:r>
            <a:r>
              <a:rPr lang="en-US" dirty="0">
                <a:sym typeface="Symbol"/>
              </a:rPr>
              <a:t> || Alice || Bob 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Alice</a:t>
            </a:r>
            <a:endParaRPr lang="en-US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Bob  Trent: </a:t>
            </a:r>
            <a:r>
              <a:rPr lang="en-US" b="1" i="1" dirty="0">
                <a:sym typeface="Symbol"/>
              </a:rPr>
              <a:t>num</a:t>
            </a:r>
            <a:r>
              <a:rPr lang="en-US" dirty="0">
                <a:sym typeface="Symbol"/>
              </a:rPr>
              <a:t> || Alice || Bob || {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|| </a:t>
            </a:r>
            <a:r>
              <a:rPr lang="en-US" b="1" i="1" dirty="0">
                <a:sym typeface="Symbol"/>
              </a:rPr>
              <a:t>num </a:t>
            </a:r>
            <a:r>
              <a:rPr lang="en-US" dirty="0">
                <a:sym typeface="Symbol"/>
              </a:rPr>
              <a:t>|| </a:t>
            </a:r>
            <a:r>
              <a:rPr lang="en-US" dirty="0"/>
              <a:t>Alice </a:t>
            </a:r>
            <a:r>
              <a:rPr lang="en-US" dirty="0">
                <a:sym typeface="Symbol"/>
              </a:rPr>
              <a:t>|| Bob 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Alice</a:t>
            </a:r>
            <a:r>
              <a:rPr lang="en-US" dirty="0">
                <a:sym typeface="Symbol"/>
              </a:rPr>
              <a:t> || {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|| </a:t>
            </a:r>
            <a:r>
              <a:rPr lang="en-US" b="1" i="1" dirty="0">
                <a:sym typeface="Symbol"/>
              </a:rPr>
              <a:t>num</a:t>
            </a:r>
            <a:r>
              <a:rPr lang="en-US" dirty="0">
                <a:sym typeface="Symbol"/>
              </a:rPr>
              <a:t> || Alice || Bob }</a:t>
            </a:r>
            <a:r>
              <a:rPr lang="en-US" b="1" i="1" dirty="0">
                <a:sym typeface="Symbol"/>
              </a:rPr>
              <a:t>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Trent  Bob: </a:t>
            </a:r>
            <a:r>
              <a:rPr lang="en-US" b="1" i="1" dirty="0">
                <a:sym typeface="Symbol"/>
              </a:rPr>
              <a:t>num</a:t>
            </a:r>
            <a:r>
              <a:rPr lang="en-US" dirty="0">
                <a:sym typeface="Symbol"/>
              </a:rPr>
              <a:t> || {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||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b="1" i="1" baseline="-25000" dirty="0">
                <a:sym typeface="Symbol"/>
              </a:rPr>
              <a:t> </a:t>
            </a:r>
            <a:r>
              <a:rPr lang="en-US" dirty="0">
                <a:sym typeface="Symbol"/>
              </a:rPr>
              <a:t>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Alice</a:t>
            </a:r>
            <a:r>
              <a:rPr lang="en-US" dirty="0">
                <a:sym typeface="Symbol"/>
              </a:rPr>
              <a:t> || {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2</a:t>
            </a:r>
            <a:r>
              <a:rPr lang="en-US" dirty="0">
                <a:sym typeface="Symbol"/>
              </a:rPr>
              <a:t> ||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Bob  Alice: </a:t>
            </a:r>
            <a:r>
              <a:rPr lang="en-US" b="1" i="1" dirty="0">
                <a:sym typeface="Symbol"/>
              </a:rPr>
              <a:t>num</a:t>
            </a:r>
            <a:r>
              <a:rPr lang="en-US" dirty="0">
                <a:sym typeface="Symbol"/>
              </a:rPr>
              <a:t> || { </a:t>
            </a:r>
            <a:r>
              <a:rPr lang="en-US" b="1" i="1" dirty="0">
                <a:sym typeface="Symbol"/>
              </a:rPr>
              <a:t>rand</a:t>
            </a:r>
            <a:r>
              <a:rPr lang="en-US" baseline="-25000" dirty="0">
                <a:sym typeface="Symbol"/>
              </a:rPr>
              <a:t>1</a:t>
            </a:r>
            <a:r>
              <a:rPr lang="en-US" dirty="0">
                <a:sym typeface="Symbol"/>
              </a:rPr>
              <a:t> ||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Alice</a:t>
            </a:r>
            <a:endParaRPr lang="en-US" b="1" i="1" baseline="-25000" dirty="0"/>
          </a:p>
        </p:txBody>
      </p:sp>
    </p:spTree>
    <p:extLst>
      <p:ext uri="{BB962C8B-B14F-4D97-AF65-F5344CB8AC3E}">
        <p14:creationId xmlns:p14="http://schemas.microsoft.com/office/powerpoint/2010/main" val="330754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Kerberos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Strange as it seems, these key exchange protocols are actually used</a:t>
            </a:r>
          </a:p>
          <a:p>
            <a:r>
              <a:rPr lang="en-US" dirty="0"/>
              <a:t>Kerberos was created at MIT as a modified Needham-Schroeder protocol (with timestamps)</a:t>
            </a:r>
          </a:p>
          <a:p>
            <a:pPr lvl="1"/>
            <a:r>
              <a:rPr lang="en-US" dirty="0"/>
              <a:t>Originally used to control access to network services for MIT students and staff</a:t>
            </a:r>
          </a:p>
          <a:p>
            <a:pPr lvl="1"/>
            <a:r>
              <a:rPr lang="en-US" dirty="0"/>
              <a:t>Current versions of Windows use a modified version of Kerberos for authentication</a:t>
            </a:r>
          </a:p>
          <a:p>
            <a:pPr lvl="1"/>
            <a:r>
              <a:rPr lang="en-US" dirty="0"/>
              <a:t>Many Linux and Unix implementations have an implementation of Kerberos</a:t>
            </a:r>
          </a:p>
          <a:p>
            <a:r>
              <a:rPr lang="en-US" dirty="0"/>
              <a:t>Kerberos uses a central server that issues tickets to users which give them the authority to access a service on some other server</a:t>
            </a:r>
          </a:p>
        </p:txBody>
      </p:sp>
    </p:spTree>
    <p:extLst>
      <p:ext uri="{BB962C8B-B14F-4D97-AF65-F5344CB8AC3E}">
        <p14:creationId xmlns:p14="http://schemas.microsoft.com/office/powerpoint/2010/main" val="105715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Exchange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28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Number theory</a:t>
            </a:r>
          </a:p>
          <a:p>
            <a:r>
              <a:rPr lang="en-US" dirty="0"/>
              <a:t>RSA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exchange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Suddenly, the sun comes out!</a:t>
            </a:r>
          </a:p>
          <a:p>
            <a:r>
              <a:rPr lang="en-US" dirty="0"/>
              <a:t>Public key exchanges should be really easy</a:t>
            </a:r>
          </a:p>
          <a:p>
            <a:r>
              <a:rPr lang="en-US" dirty="0"/>
              <a:t>The basic outline is: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</a:t>
            </a:r>
            <a:r>
              <a:rPr lang="en-US" dirty="0">
                <a:sym typeface="Symbol"/>
              </a:rPr>
              <a:t> Bob: {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e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b="1" i="1" baseline="-25000" dirty="0">
              <a:sym typeface="Symbol"/>
            </a:endParaRPr>
          </a:p>
          <a:p>
            <a:r>
              <a:rPr lang="en-US" b="1" i="1" dirty="0" err="1">
                <a:sym typeface="Symbol"/>
              </a:rPr>
              <a:t>e</a:t>
            </a:r>
            <a:r>
              <a:rPr lang="en-US" b="1" i="1" baseline="-25000" dirty="0" err="1">
                <a:sym typeface="Symbol"/>
              </a:rPr>
              <a:t>Bob</a:t>
            </a:r>
            <a:r>
              <a:rPr lang="en-US" dirty="0">
                <a:sym typeface="Symbol"/>
              </a:rPr>
              <a:t> is Bob's public key</a:t>
            </a:r>
          </a:p>
          <a:p>
            <a:r>
              <a:rPr lang="en-US" dirty="0">
                <a:sym typeface="Symbol"/>
              </a:rPr>
              <a:t>Only Bob can read it, everything's perfect!</a:t>
            </a:r>
          </a:p>
          <a:p>
            <a:r>
              <a:rPr lang="en-US" dirty="0">
                <a:sym typeface="Symbol"/>
              </a:rPr>
              <a:t>Except … </a:t>
            </a:r>
          </a:p>
          <a:p>
            <a:r>
              <a:rPr lang="en-US" dirty="0">
                <a:sym typeface="Symbol"/>
              </a:rPr>
              <a:t>There is still no authentication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336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Easily fixable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Alice only needs to encrypt the session key with her private key</a:t>
            </a:r>
          </a:p>
          <a:p>
            <a:r>
              <a:rPr lang="en-US" dirty="0"/>
              <a:t>That way, Bob will be able to decrypt it with her public key when it arrives</a:t>
            </a:r>
          </a:p>
          <a:p>
            <a:r>
              <a:rPr lang="en-US" dirty="0"/>
              <a:t>New protocol: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</a:t>
            </a:r>
            <a:r>
              <a:rPr lang="en-US" dirty="0">
                <a:sym typeface="Symbol"/>
              </a:rPr>
              <a:t> Bob: {{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d</a:t>
            </a:r>
            <a:r>
              <a:rPr lang="en-US" b="1" i="1" baseline="-25000" dirty="0" err="1">
                <a:sym typeface="Symbol"/>
              </a:rPr>
              <a:t>Alice</a:t>
            </a:r>
            <a:r>
              <a:rPr lang="en-US" dirty="0">
                <a:sym typeface="Symbol"/>
              </a:rPr>
              <a:t> }</a:t>
            </a:r>
            <a:r>
              <a:rPr lang="en-US" b="1" i="1" dirty="0" err="1">
                <a:sym typeface="Symbol"/>
              </a:rPr>
              <a:t>e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b="1" i="1" baseline="-25000" dirty="0">
              <a:sym typeface="Symbol"/>
            </a:endParaRPr>
          </a:p>
          <a:p>
            <a:pPr marL="678942" indent="-514350"/>
            <a:r>
              <a:rPr lang="en-US" dirty="0">
                <a:sym typeface="Symbol"/>
              </a:rPr>
              <a:t>Any problems now?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79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</a:t>
            </a:r>
            <a:r>
              <a:rPr lang="en-US" dirty="0" err="1"/>
              <a:t>Wo</a:t>
            </a:r>
            <a:r>
              <a:rPr lang="en-US" dirty="0"/>
              <a:t>)man in the middle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vulnerability arises if Alice needs to fetch Bob's public key from a public server Peter</a:t>
            </a:r>
          </a:p>
          <a:p>
            <a:r>
              <a:rPr lang="en-US" dirty="0"/>
              <a:t>Then, Eve can cause problems</a:t>
            </a:r>
          </a:p>
          <a:p>
            <a:r>
              <a:rPr lang="en-US" dirty="0"/>
              <a:t>Attack: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Alice </a:t>
            </a:r>
            <a:r>
              <a:rPr lang="en-US" dirty="0">
                <a:sym typeface="Symbol"/>
              </a:rPr>
              <a:t> Peter: Send me Bob's key [intercepted by Eve]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Eve 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 Peter: Send me Bob's key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Peter  Eve: </a:t>
            </a:r>
            <a:r>
              <a:rPr lang="en-US" b="1" i="1" dirty="0" err="1">
                <a:sym typeface="Symbol"/>
              </a:rPr>
              <a:t>e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Eve  Alice: </a:t>
            </a:r>
            <a:r>
              <a:rPr lang="en-US" b="1" i="1" dirty="0" err="1">
                <a:sym typeface="Symbol"/>
              </a:rPr>
              <a:t>e</a:t>
            </a:r>
            <a:r>
              <a:rPr lang="en-US" b="1" i="1" baseline="-25000" dirty="0" err="1">
                <a:sym typeface="Symbol"/>
              </a:rPr>
              <a:t>Eve</a:t>
            </a:r>
            <a:endParaRPr lang="en-US" b="1" i="1" baseline="-25000" dirty="0">
              <a:sym typeface="Symbol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Alice  Bob: {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e</a:t>
            </a:r>
            <a:r>
              <a:rPr lang="en-US" b="1" i="1" baseline="-25000" dirty="0" err="1">
                <a:sym typeface="Symbol"/>
              </a:rPr>
              <a:t>Eve</a:t>
            </a:r>
            <a:r>
              <a:rPr lang="en-US" dirty="0">
                <a:sym typeface="Symbol"/>
              </a:rPr>
              <a:t> [intercepted by Eve]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ym typeface="Symbol"/>
              </a:rPr>
              <a:t>Eve  Bob { </a:t>
            </a:r>
            <a:r>
              <a:rPr lang="en-US" b="1" i="1" dirty="0" err="1">
                <a:sym typeface="Symbol"/>
              </a:rPr>
              <a:t>k</a:t>
            </a:r>
            <a:r>
              <a:rPr lang="en-US" b="1" i="1" baseline="-25000" dirty="0" err="1">
                <a:sym typeface="Symbol"/>
              </a:rPr>
              <a:t>session</a:t>
            </a:r>
            <a:r>
              <a:rPr lang="en-US" dirty="0">
                <a:sym typeface="Symbol"/>
              </a:rPr>
              <a:t> } </a:t>
            </a:r>
            <a:r>
              <a:rPr lang="en-US" b="1" i="1" dirty="0" err="1">
                <a:sym typeface="Symbol"/>
              </a:rPr>
              <a:t>e</a:t>
            </a:r>
            <a:r>
              <a:rPr lang="en-US" b="1" i="1" baseline="-25000" dirty="0" err="1">
                <a:sym typeface="Symbol"/>
              </a:rPr>
              <a:t>Bob</a:t>
            </a:r>
            <a:endParaRPr lang="en-US" b="1" i="1" baseline="-25000" dirty="0"/>
          </a:p>
        </p:txBody>
      </p:sp>
    </p:spTree>
    <p:extLst>
      <p:ext uri="{BB962C8B-B14F-4D97-AF65-F5344CB8AC3E}">
        <p14:creationId xmlns:p14="http://schemas.microsoft.com/office/powerpoint/2010/main" val="287740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Infrastructure and Storage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325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previous man in the middle attack shows a significant problem</a:t>
            </a:r>
          </a:p>
          <a:p>
            <a:r>
              <a:rPr lang="en-US" dirty="0"/>
              <a:t>How do we know whose public key is whose?</a:t>
            </a:r>
          </a:p>
          <a:p>
            <a:r>
              <a:rPr lang="en-US" dirty="0"/>
              <a:t>We could sign a public key with a private key, but then…</a:t>
            </a:r>
          </a:p>
          <a:p>
            <a:r>
              <a:rPr lang="en-US" dirty="0"/>
              <a:t>We would still be dependent on knowing the public key matching the private key used for signing</a:t>
            </a:r>
          </a:p>
          <a:p>
            <a:r>
              <a:rPr lang="en-US" dirty="0"/>
              <a:t>It's a massive chicken and egg or bootstrapping problem</a:t>
            </a:r>
          </a:p>
        </p:txBody>
      </p:sp>
    </p:spTree>
    <p:extLst>
      <p:ext uri="{BB962C8B-B14F-4D97-AF65-F5344CB8AC3E}">
        <p14:creationId xmlns:p14="http://schemas.microsoft.com/office/powerpoint/2010/main" val="274746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Certificate signature chains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 typical approach is to create a long chain of individuals you trust</a:t>
            </a:r>
          </a:p>
          <a:p>
            <a:r>
              <a:rPr lang="en-US" dirty="0"/>
              <a:t>Then, you can get the public key from someone you trust who trusts someone else who … etc.</a:t>
            </a:r>
          </a:p>
          <a:p>
            <a:r>
              <a:rPr lang="en-US" dirty="0"/>
              <a:t>This can be arranged in a tree layout, with a central root certificate everyone knows and trusts</a:t>
            </a:r>
          </a:p>
          <a:p>
            <a:pPr lvl="1"/>
            <a:r>
              <a:rPr lang="en-US" dirty="0"/>
              <a:t>This system is used by X.509</a:t>
            </a:r>
          </a:p>
          <a:p>
            <a:r>
              <a:rPr lang="en-US" dirty="0"/>
              <a:t>Alternatively, it can be arranged haphazardly, with an arbitrary web of trust</a:t>
            </a:r>
          </a:p>
          <a:p>
            <a:pPr lvl="1"/>
            <a:r>
              <a:rPr lang="en-US" dirty="0"/>
              <a:t>This system is used by PGP, which incorporates different levels of trust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4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Function Motivation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3259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Where do passwords go?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magic happens when you type your password into…</a:t>
            </a:r>
          </a:p>
          <a:p>
            <a:pPr lvl="1" eaLnBrk="1" hangingPunct="1"/>
            <a:r>
              <a:rPr lang="en-US" dirty="0"/>
              <a:t>Windows or Unix to log on?</a:t>
            </a:r>
          </a:p>
          <a:p>
            <a:pPr lvl="1" eaLnBrk="1" hangingPunct="1"/>
            <a:r>
              <a:rPr lang="en-US" dirty="0"/>
              <a:t>Amazon.com to make a purchase?</a:t>
            </a:r>
          </a:p>
          <a:p>
            <a:pPr lvl="1" eaLnBrk="1" hangingPunct="1"/>
            <a:r>
              <a:rPr lang="en-US" dirty="0"/>
              <a:t>A </a:t>
            </a:r>
            <a:r>
              <a:rPr lang="en-US" i="1" dirty="0"/>
              <a:t>Cobra Kai</a:t>
            </a:r>
            <a:r>
              <a:rPr lang="en-US" dirty="0"/>
              <a:t> fan site so that you can post on the forums?</a:t>
            </a:r>
          </a:p>
          <a:p>
            <a:pPr eaLnBrk="1" hangingPunct="1"/>
            <a:r>
              <a:rPr lang="en-US" dirty="0"/>
              <a:t>A genie from the 8</a:t>
            </a:r>
            <a:r>
              <a:rPr lang="en-US" baseline="30000" dirty="0"/>
              <a:t>th</a:t>
            </a:r>
            <a:r>
              <a:rPr lang="en-US" dirty="0"/>
              <a:t> dimension travels back in time and checks to see what password you originally created</a:t>
            </a:r>
          </a:p>
        </p:txBody>
      </p:sp>
    </p:spTree>
    <p:extLst>
      <p:ext uri="{BB962C8B-B14F-4D97-AF65-F5344CB8AC3E}">
        <p14:creationId xmlns:p14="http://schemas.microsoft.com/office/powerpoint/2010/main" val="375352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In reality…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password is checked against a file on a computer</a:t>
            </a:r>
          </a:p>
          <a:p>
            <a:pPr eaLnBrk="1" hangingPunct="1"/>
            <a:r>
              <a:rPr lang="en-US" dirty="0"/>
              <a:t>But, how safe is the whole process?</a:t>
            </a:r>
          </a:p>
          <a:p>
            <a:pPr lvl="1" eaLnBrk="1" hangingPunct="1"/>
            <a:r>
              <a:rPr lang="en-US" i="1" dirty="0"/>
              <a:t>Cobra Kai </a:t>
            </a:r>
            <a:r>
              <a:rPr lang="en-US" dirty="0"/>
              <a:t>fan site may not be safe at all</a:t>
            </a:r>
          </a:p>
          <a:p>
            <a:pPr lvl="1" eaLnBrk="1" hangingPunct="1"/>
            <a:r>
              <a:rPr lang="en-US" dirty="0"/>
              <a:t>Amazon.com is complicated, much depends on the implementation of public key cryptography</a:t>
            </a:r>
          </a:p>
          <a:p>
            <a:pPr lvl="1" eaLnBrk="1" hangingPunct="1"/>
            <a:r>
              <a:rPr lang="en-US" dirty="0"/>
              <a:t>What about your Windows or Unix computer?</a:t>
            </a:r>
          </a:p>
        </p:txBody>
      </p:sp>
    </p:spTree>
    <p:extLst>
      <p:ext uri="{BB962C8B-B14F-4D97-AF65-F5344CB8AC3E}">
        <p14:creationId xmlns:p14="http://schemas.microsoft.com/office/powerpoint/2010/main" val="5806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Catch-22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Your computer needs to be able read the password file to check passwords</a:t>
            </a:r>
          </a:p>
          <a:p>
            <a:pPr eaLnBrk="1" hangingPunct="1"/>
            <a:r>
              <a:rPr lang="en-US" dirty="0"/>
              <a:t>But even an administrator shouldn't be able to read everyone's passwords</a:t>
            </a:r>
          </a:p>
          <a:p>
            <a:pPr eaLnBrk="1" hangingPunct="1"/>
            <a:r>
              <a:rPr lang="en-US" dirty="0"/>
              <a:t>Hash functions to the rescue!</a:t>
            </a:r>
          </a:p>
        </p:txBody>
      </p:sp>
    </p:spTree>
    <p:extLst>
      <p:ext uri="{BB962C8B-B14F-4D97-AF65-F5344CB8AC3E}">
        <p14:creationId xmlns:p14="http://schemas.microsoft.com/office/powerpoint/2010/main" val="220276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Hash </a:t>
            </a:r>
            <a:r>
              <a:rPr lang="en-US" dirty="0"/>
              <a:t>functions</a:t>
            </a:r>
          </a:p>
          <a:p>
            <a:r>
              <a:rPr lang="en-US" dirty="0"/>
              <a:t>Birthday attacks</a:t>
            </a:r>
          </a:p>
          <a:p>
            <a:r>
              <a:rPr lang="en-US" dirty="0"/>
              <a:t>Digital signatures</a:t>
            </a:r>
          </a:p>
          <a:p>
            <a:r>
              <a:rPr lang="en-US" dirty="0"/>
              <a:t>Samuel Costa presents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89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Office hours end at 3 p.m. today</a:t>
            </a:r>
          </a:p>
          <a:p>
            <a:r>
              <a:rPr lang="en-US" dirty="0"/>
              <a:t>Office hours on Friday from 1:45-4 p.m. </a:t>
            </a:r>
            <a:r>
              <a:rPr lang="en-US"/>
              <a:t>are canceled</a:t>
            </a:r>
            <a:endParaRPr lang="en-US" dirty="0"/>
          </a:p>
          <a:p>
            <a:r>
              <a:rPr lang="en-US" dirty="0"/>
              <a:t>Read section 12.5</a:t>
            </a:r>
          </a:p>
          <a:p>
            <a:r>
              <a:rPr lang="en-US" dirty="0"/>
              <a:t>Work on Assignment 2</a:t>
            </a:r>
          </a:p>
          <a:p>
            <a:pPr lvl="1"/>
            <a:r>
              <a:rPr lang="en-US" b="1" dirty="0"/>
              <a:t>Due Friday</a:t>
            </a:r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0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E6EB4-9886-465C-8C2A-6713EB5B6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Colm</a:t>
            </a:r>
            <a:r>
              <a:rPr lang="en-US" dirty="0"/>
              <a:t> </a:t>
            </a:r>
            <a:r>
              <a:rPr lang="en-US" dirty="0" err="1"/>
              <a:t>Oneacre</a:t>
            </a:r>
            <a:r>
              <a:rPr lang="en-US" dirty="0"/>
              <a:t>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8F92D-DE9D-4314-A470-DD3463300D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5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Management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75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management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Once you have great cryptographic primitives, managing keys is still a problem</a:t>
            </a:r>
          </a:p>
          <a:p>
            <a:r>
              <a:rPr lang="en-US" dirty="0"/>
              <a:t>How do you distribute new keys?</a:t>
            </a:r>
          </a:p>
          <a:p>
            <a:pPr lvl="1"/>
            <a:r>
              <a:rPr lang="en-US" dirty="0"/>
              <a:t>When you have a new user</a:t>
            </a:r>
          </a:p>
          <a:p>
            <a:pPr lvl="1"/>
            <a:r>
              <a:rPr lang="en-US" dirty="0"/>
              <a:t>When old keys have been cracked or need to be replaced</a:t>
            </a:r>
          </a:p>
          <a:p>
            <a:r>
              <a:rPr lang="en-US" dirty="0"/>
              <a:t>How do you store keys?</a:t>
            </a:r>
          </a:p>
          <a:p>
            <a:r>
              <a:rPr lang="en-US" dirty="0"/>
              <a:t>As with the One Time Pad, if you could easily send secret keys confidentially, why not send messages the same way?</a:t>
            </a:r>
          </a:p>
        </p:txBody>
      </p:sp>
    </p:spTree>
    <p:extLst>
      <p:ext uri="{BB962C8B-B14F-4D97-AF65-F5344CB8AC3E}">
        <p14:creationId xmlns:p14="http://schemas.microsoft.com/office/powerpoint/2010/main" val="372260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 for sending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will describe several schemes for sending data</a:t>
            </a:r>
          </a:p>
          <a:p>
            <a:r>
              <a:rPr lang="en-US" dirty="0"/>
              <a:t>Let </a:t>
            </a:r>
            <a:r>
              <a:rPr lang="en-US" b="1" i="1" dirty="0"/>
              <a:t>X</a:t>
            </a:r>
            <a:r>
              <a:rPr lang="en-US" dirty="0"/>
              <a:t> and </a:t>
            </a:r>
            <a:r>
              <a:rPr lang="en-US" b="1" i="1" dirty="0"/>
              <a:t>Y</a:t>
            </a:r>
            <a:r>
              <a:rPr lang="en-US" dirty="0"/>
              <a:t> be parties and </a:t>
            </a:r>
            <a:r>
              <a:rPr lang="en-US" b="1" i="1" dirty="0"/>
              <a:t>Z</a:t>
            </a:r>
            <a:r>
              <a:rPr lang="en-US" dirty="0"/>
              <a:t> be a message</a:t>
            </a:r>
          </a:p>
          <a:p>
            <a:r>
              <a:rPr lang="en-US" dirty="0"/>
              <a:t>{ </a:t>
            </a:r>
            <a:r>
              <a:rPr lang="en-US" b="1" i="1" dirty="0"/>
              <a:t>Z</a:t>
            </a:r>
            <a:r>
              <a:rPr lang="en-US" dirty="0"/>
              <a:t> } </a:t>
            </a:r>
            <a:r>
              <a:rPr lang="en-US" b="1" i="1" dirty="0"/>
              <a:t>k</a:t>
            </a:r>
            <a:r>
              <a:rPr lang="en-US" dirty="0"/>
              <a:t> means message </a:t>
            </a:r>
            <a:r>
              <a:rPr lang="en-US" b="1" i="1" dirty="0"/>
              <a:t>Z</a:t>
            </a:r>
            <a:r>
              <a:rPr lang="en-US" dirty="0"/>
              <a:t> encrypted with key </a:t>
            </a:r>
            <a:r>
              <a:rPr lang="en-US" b="1" i="1" dirty="0"/>
              <a:t>k</a:t>
            </a:r>
          </a:p>
          <a:p>
            <a:r>
              <a:rPr lang="en-US" dirty="0"/>
              <a:t>Thus, our standard notation will be:</a:t>
            </a:r>
          </a:p>
          <a:p>
            <a:pPr lvl="1"/>
            <a:r>
              <a:rPr lang="en-US" b="1" i="1" dirty="0"/>
              <a:t>X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 </a:t>
            </a:r>
            <a:r>
              <a:rPr lang="en-US" b="1" i="1" dirty="0">
                <a:sym typeface="Symbol"/>
              </a:rPr>
              <a:t>Y</a:t>
            </a:r>
            <a:r>
              <a:rPr lang="en-US" dirty="0">
                <a:sym typeface="Symbol"/>
              </a:rPr>
              <a:t>: { </a:t>
            </a:r>
            <a:r>
              <a:rPr lang="en-US" b="1" i="1" dirty="0">
                <a:sym typeface="Symbol"/>
              </a:rPr>
              <a:t>Z</a:t>
            </a:r>
            <a:r>
              <a:rPr lang="en-US" dirty="0">
                <a:sym typeface="Symbol"/>
              </a:rPr>
              <a:t> } </a:t>
            </a:r>
            <a:r>
              <a:rPr lang="en-US" b="1" i="1" dirty="0">
                <a:sym typeface="Symbol"/>
              </a:rPr>
              <a:t>k</a:t>
            </a:r>
          </a:p>
          <a:p>
            <a:pPr lvl="1"/>
            <a:r>
              <a:rPr lang="en-US" dirty="0">
                <a:sym typeface="Symbol"/>
              </a:rPr>
              <a:t>Which means </a:t>
            </a:r>
            <a:r>
              <a:rPr lang="en-US" b="1" i="1" dirty="0">
                <a:sym typeface="Symbol"/>
              </a:rPr>
              <a:t>X</a:t>
            </a:r>
            <a:r>
              <a:rPr lang="en-US" dirty="0">
                <a:sym typeface="Symbol"/>
              </a:rPr>
              <a:t> sends message </a:t>
            </a:r>
            <a:r>
              <a:rPr lang="en-US" b="1" i="1" dirty="0">
                <a:sym typeface="Symbol"/>
              </a:rPr>
              <a:t>Z</a:t>
            </a:r>
            <a:r>
              <a:rPr lang="en-US" dirty="0">
                <a:sym typeface="Symbol"/>
              </a:rPr>
              <a:t>, encrypted with key </a:t>
            </a:r>
            <a:r>
              <a:rPr lang="en-US" b="1" i="1" dirty="0">
                <a:sym typeface="Symbol"/>
              </a:rPr>
              <a:t>k</a:t>
            </a:r>
            <a:r>
              <a:rPr lang="en-US" dirty="0">
                <a:sym typeface="Symbol"/>
              </a:rPr>
              <a:t>, to </a:t>
            </a:r>
            <a:r>
              <a:rPr lang="en-US" b="1" i="1" dirty="0">
                <a:sym typeface="Symbol"/>
              </a:rPr>
              <a:t>Y</a:t>
            </a:r>
          </a:p>
          <a:p>
            <a:r>
              <a:rPr lang="en-US" b="1" i="1" dirty="0">
                <a:sym typeface="Symbol"/>
              </a:rPr>
              <a:t>X</a:t>
            </a:r>
            <a:r>
              <a:rPr lang="en-US" dirty="0">
                <a:sym typeface="Symbol"/>
              </a:rPr>
              <a:t> and </a:t>
            </a:r>
            <a:r>
              <a:rPr lang="en-US" b="1" i="1" dirty="0">
                <a:sym typeface="Symbol"/>
              </a:rPr>
              <a:t>Y</a:t>
            </a:r>
            <a:r>
              <a:rPr lang="en-US" dirty="0">
                <a:sym typeface="Symbol"/>
              </a:rPr>
              <a:t> will be participants like Alice and Bob and </a:t>
            </a:r>
            <a:r>
              <a:rPr lang="en-US" b="1" i="1" dirty="0">
                <a:sym typeface="Symbol"/>
              </a:rPr>
              <a:t>k</a:t>
            </a:r>
            <a:r>
              <a:rPr lang="en-US" dirty="0">
                <a:sym typeface="Symbol"/>
              </a:rPr>
              <a:t> will be a clearly labeled key</a:t>
            </a:r>
          </a:p>
          <a:p>
            <a:r>
              <a:rPr lang="en-US" b="1" i="1" dirty="0">
                <a:sym typeface="Symbol"/>
              </a:rPr>
              <a:t>A</a:t>
            </a:r>
            <a:r>
              <a:rPr lang="en-US" dirty="0">
                <a:sym typeface="Symbol"/>
              </a:rPr>
              <a:t> || </a:t>
            </a:r>
            <a:r>
              <a:rPr lang="en-US" b="1" i="1" dirty="0">
                <a:sym typeface="Symbol"/>
              </a:rPr>
              <a:t>B</a:t>
            </a:r>
            <a:r>
              <a:rPr lang="en-US" dirty="0">
                <a:sym typeface="Symbol"/>
              </a:rPr>
              <a:t> means concatenate message </a:t>
            </a:r>
            <a:r>
              <a:rPr lang="en-US" b="1" i="1" dirty="0">
                <a:sym typeface="Symbol"/>
              </a:rPr>
              <a:t>A</a:t>
            </a:r>
            <a:r>
              <a:rPr lang="en-US" dirty="0">
                <a:sym typeface="Symbol"/>
              </a:rPr>
              <a:t> with </a:t>
            </a:r>
            <a:r>
              <a:rPr lang="en-US" b="1" i="1" dirty="0">
                <a:sym typeface="Symbol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50432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Typical to key exchanges is the idea of interchange keys and session keys</a:t>
            </a:r>
          </a:p>
          <a:p>
            <a:r>
              <a:rPr lang="en-US" dirty="0"/>
              <a:t>An </a:t>
            </a:r>
            <a:r>
              <a:rPr lang="en-US" b="1" dirty="0"/>
              <a:t>interchange key</a:t>
            </a:r>
            <a:r>
              <a:rPr lang="en-US" dirty="0"/>
              <a:t> is a key associated with a particular user over a (long) period of time</a:t>
            </a:r>
          </a:p>
          <a:p>
            <a:r>
              <a:rPr lang="en-US" dirty="0"/>
              <a:t>A </a:t>
            </a:r>
            <a:r>
              <a:rPr lang="en-US" b="1" dirty="0"/>
              <a:t>session key</a:t>
            </a:r>
            <a:r>
              <a:rPr lang="en-US" dirty="0"/>
              <a:t> is a key used for a particular set of communication events</a:t>
            </a:r>
          </a:p>
          <a:p>
            <a:r>
              <a:rPr lang="en-US" dirty="0"/>
              <a:t>Why have both kinds of keys?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99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2711</TotalTime>
  <Words>1564</Words>
  <Application>Microsoft Office PowerPoint</Application>
  <PresentationFormat>Widescreen</PresentationFormat>
  <Paragraphs>160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Corbel</vt:lpstr>
      <vt:lpstr>Symbol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Assignment 2</vt:lpstr>
      <vt:lpstr>Colm Oneacre Presents</vt:lpstr>
      <vt:lpstr>Key Management</vt:lpstr>
      <vt:lpstr>Key management</vt:lpstr>
      <vt:lpstr>Notation for sending</vt:lpstr>
      <vt:lpstr>Kinds of keys</vt:lpstr>
      <vt:lpstr>Possible attacks using single keys</vt:lpstr>
      <vt:lpstr>Key exchange criteria</vt:lpstr>
      <vt:lpstr>Classical exchange: Attempt 0</vt:lpstr>
      <vt:lpstr>What's the problem?</vt:lpstr>
      <vt:lpstr>Needham-Schroeder: Attempt 1</vt:lpstr>
      <vt:lpstr>Problems with Needham-Schroeder</vt:lpstr>
      <vt:lpstr>Denning and Sacco: Attempt 2</vt:lpstr>
      <vt:lpstr>Otway-Rees: Attempt 3</vt:lpstr>
      <vt:lpstr>Kerberos</vt:lpstr>
      <vt:lpstr>Public Key Exchange</vt:lpstr>
      <vt:lpstr>Public key exchange</vt:lpstr>
      <vt:lpstr>Easily fixable</vt:lpstr>
      <vt:lpstr>(Wo)man in the middle</vt:lpstr>
      <vt:lpstr>Key Infrastructure and Storage</vt:lpstr>
      <vt:lpstr>Key problems</vt:lpstr>
      <vt:lpstr>Certificate signature chains</vt:lpstr>
      <vt:lpstr>Hash Function Motivation</vt:lpstr>
      <vt:lpstr>Where do passwords go?</vt:lpstr>
      <vt:lpstr>In reality…</vt:lpstr>
      <vt:lpstr>Catch-22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325</cp:revision>
  <dcterms:created xsi:type="dcterms:W3CDTF">2009-08-24T20:26:10Z</dcterms:created>
  <dcterms:modified xsi:type="dcterms:W3CDTF">2025-09-15T18:07:06Z</dcterms:modified>
</cp:coreProperties>
</file>